
<file path=[Content_Types].xml><?xml version="1.0" encoding="utf-8"?>
<Types xmlns="http://schemas.openxmlformats.org/package/2006/content-types">
  <Default Extension="tiff" ContentType="image/tif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3"/>
    <p:sldId id="1139" r:id="rId4"/>
    <p:sldId id="1140" r:id="rId5"/>
    <p:sldId id="1141" r:id="rId6"/>
    <p:sldId id="1146" r:id="rId7"/>
    <p:sldId id="1200" r:id="rId8"/>
    <p:sldId id="1147" r:id="rId9"/>
    <p:sldId id="1152" r:id="rId10"/>
    <p:sldId id="1153" r:id="rId11"/>
    <p:sldId id="1154" r:id="rId12"/>
    <p:sldId id="1155" r:id="rId13"/>
    <p:sldId id="1156" r:id="rId14"/>
    <p:sldId id="1160" r:id="rId15"/>
    <p:sldId id="1166" r:id="rId16"/>
    <p:sldId id="1201" r:id="rId17"/>
    <p:sldId id="1161" r:id="rId18"/>
    <p:sldId id="1172" r:id="rId19"/>
    <p:sldId id="1174" r:id="rId20"/>
    <p:sldId id="1176" r:id="rId21"/>
    <p:sldId id="1177" r:id="rId22"/>
    <p:sldId id="1178" r:id="rId23"/>
    <p:sldId id="1180" r:id="rId24"/>
    <p:sldId id="1183" r:id="rId25"/>
    <p:sldId id="1202" r:id="rId26"/>
    <p:sldId id="1189" r:id="rId27"/>
    <p:sldId id="1190" r:id="rId28"/>
    <p:sldId id="1191" r:id="rId29"/>
    <p:sldId id="1203" r:id="rId30"/>
    <p:sldId id="1204" r:id="rId31"/>
    <p:sldId id="1192" r:id="rId32"/>
    <p:sldId id="1196" r:id="rId33"/>
    <p:sldId id="1193" r:id="rId34"/>
    <p:sldId id="1205" r:id="rId3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00AEEF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9" autoAdjust="0"/>
  </p:normalViewPr>
  <p:slideViewPr>
    <p:cSldViewPr showGuides="1">
      <p:cViewPr varScale="1">
        <p:scale>
          <a:sx n="111" d="100"/>
          <a:sy n="111" d="100"/>
        </p:scale>
        <p:origin x="456" y="120"/>
      </p:cViewPr>
      <p:guideLst>
        <p:guide orient="horz" pos="2160"/>
        <p:guide pos="384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notesMaster" Target="notesMasters/notesMaster1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8.jpe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6.png"/><Relationship Id="rId3" Type="http://schemas.openxmlformats.org/officeDocument/2006/relationships/image" Target="../media/image52.png"/><Relationship Id="rId2" Type="http://schemas.openxmlformats.org/officeDocument/2006/relationships/image" Target="../media/image53.png"/><Relationship Id="rId1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第七章   有机化合物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乙醇与乙酸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）断键位置与性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d792a.jpg" descr="id:21474939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14886" y="2060848"/>
            <a:ext cx="4896544" cy="160105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1387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）弱酸性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marL="918210" indent="-91821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乙酸是一元弱酸，具有酸的通性。在水中部分电离，电离方程式为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 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，其酸性比碳酸强。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13872"/>
              </a:xfrm>
              <a:blipFill rotWithShape="1">
                <a:blip r:embed="rId1"/>
                <a:stretch>
                  <a:fillRect l="-2" t="-11" r="1" b="-245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18" y="1997466"/>
            <a:ext cx="879256" cy="320476"/>
          </a:xfrm>
          <a:prstGeom prst="rect">
            <a:avLst/>
          </a:prstGeom>
        </p:spPr>
      </p:pic>
      <p:pic>
        <p:nvPicPr>
          <p:cNvPr id="10" name="d792b.jpg" descr="id:21474939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6813" y="2484270"/>
            <a:ext cx="6036111" cy="15121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）酯化反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1412776"/>
          <a:ext cx="11368120" cy="3566543"/>
        </p:xfrm>
        <a:graphic>
          <a:graphicData uri="http://schemas.openxmlformats.org/drawingml/2006/table">
            <a:tbl>
              <a:tblPr firstRow="1" firstCol="1" bandRow="1"/>
              <a:tblGrid>
                <a:gridCol w="3240360"/>
                <a:gridCol w="81277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酸和醇反应生成酯和水的反应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反应特点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反应可逆且比较缓慢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化学方程式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以乙醇与乙酸的反应为例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把反应产生的混合蒸气用导管通到饱和碳酸钠溶液的液面上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液面上出现透明的油状液体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且能闻到香味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/>
          <a:srcRect b="48493"/>
          <a:stretch>
            <a:fillRect/>
          </a:stretch>
        </p:blipFill>
        <p:spPr>
          <a:xfrm>
            <a:off x="3862958" y="2724856"/>
            <a:ext cx="4043268" cy="9921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/>
          <a:srcRect t="52402" r="25712"/>
          <a:stretch>
            <a:fillRect/>
          </a:stretch>
        </p:blipFill>
        <p:spPr>
          <a:xfrm>
            <a:off x="7967414" y="2656124"/>
            <a:ext cx="3003668" cy="9168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5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4310" y="872548"/>
            <a:ext cx="1290416" cy="34315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官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能团与有机化合物的分类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）官能团：决定有机化合物特性的原子或原子团。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）有机物的主要类别、官能团和典型代表物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524594" y="2492896"/>
              <a:ext cx="11322109" cy="3662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20524"/>
                    <a:gridCol w="6075374"/>
                    <a:gridCol w="4026211"/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类别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官能团或结构特点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典型代表物名称、结构简式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烷烃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“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单、链、饱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”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结构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甲烷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89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烯烃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碳碳双键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7056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炔烃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碳碳三键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芳香烃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含有介于碳碳单键和碳碳双键之间的独特的键的苯环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524594" y="2492896"/>
              <a:ext cx="11322109" cy="3662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20524"/>
                    <a:gridCol w="6075374"/>
                    <a:gridCol w="4026211"/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类别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官能团或结构特点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典型代表物名称、结构简式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烷烃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“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单、链、饱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”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结构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甲烷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1884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烯烃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碳碳双键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7056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炔烃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碳碳三键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乙炔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≡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芳香烃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含有介于碳碳单键和碳碳双键之间的独特的键的苯环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苯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44" name="图片 4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789040"/>
            <a:ext cx="121252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图片 4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5646" y="5373216"/>
            <a:ext cx="743123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052736"/>
          <a:ext cx="11449272" cy="3972346"/>
        </p:xfrm>
        <a:graphic>
          <a:graphicData uri="http://schemas.openxmlformats.org/drawingml/2006/table">
            <a:tbl>
              <a:tblPr firstRow="1" firstCol="1" bandRow="1"/>
              <a:tblGrid>
                <a:gridCol w="1234232"/>
                <a:gridCol w="5606528"/>
                <a:gridCol w="4608512"/>
              </a:tblGrid>
              <a:tr h="9255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卤代烃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表示卤素原子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碳卤键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溴乙烷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4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醇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乙醇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酚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酚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0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醚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醚键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乙醚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3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1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醛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醛基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endParaRPr lang="en-US" altLang="zh-CN" sz="23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醛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82" name="图片 44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168910"/>
            <a:ext cx="1058799" cy="73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图片 4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649" y="2649473"/>
            <a:ext cx="1523353" cy="47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图片 4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273" y="3326699"/>
            <a:ext cx="1505322" cy="51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图片 4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74" y="4077072"/>
            <a:ext cx="178710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207296"/>
          <a:ext cx="11449272" cy="3528942"/>
        </p:xfrm>
        <a:graphic>
          <a:graphicData uri="http://schemas.openxmlformats.org/drawingml/2006/table">
            <a:tbl>
              <a:tblPr firstRow="1" firstCol="1" bandRow="1"/>
              <a:tblGrid>
                <a:gridCol w="1234232"/>
                <a:gridCol w="5750544"/>
                <a:gridCol w="4464496"/>
              </a:tblGrid>
              <a:tr h="9255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酮羰基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en-US" altLang="zh-CN" sz="23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酮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2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羧酸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羧基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endParaRPr lang="en-US" altLang="zh-CN" sz="23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</a:t>
                      </a: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酯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酯基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3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</a:t>
                      </a:r>
                      <a:r>
                        <a:rPr lang="zh-CN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酸乙酯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189" marR="6518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79" name="图片 45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590" y="2371998"/>
            <a:ext cx="1702260" cy="82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图片 4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490" y="1335904"/>
            <a:ext cx="1846276" cy="81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图片 4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744" y="3455189"/>
            <a:ext cx="1342220" cy="7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图片 4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86" y="3505682"/>
            <a:ext cx="3096344" cy="100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4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62" y="1425580"/>
            <a:ext cx="1082238" cy="63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904817"/>
            <a:ext cx="11485848" cy="175432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苯环不属于官能团。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甲酸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分子结构中既含羧基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又含醛基。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温馨提示.eps" descr="id:214749147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1067417"/>
            <a:ext cx="1800200" cy="353927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1668510"/>
            <a:ext cx="1656184" cy="82438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13422" y="836712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1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60" y="1646052"/>
            <a:ext cx="980430" cy="34434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化学键、官能团的角度认识乙醇的化学性质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乙醇的结构与化学键的断裂情况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h51.jpg" descr="id:21474939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67214" y="2719381"/>
            <a:ext cx="3744416" cy="229379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2818616"/>
          <a:ext cx="5125566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562783"/>
                <a:gridCol w="2562783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乙醇的性质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键的断裂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与钠反应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燃烧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断所有键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催化氧化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2485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乙醇催化氧化的过程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）将弯成螺旋状的铜丝灼烧，铜丝表面变黑色。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）将灼烧后的铜丝插入乙醇中，铜丝表面由黑变红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24858"/>
              </a:xfrm>
              <a:blipFill rotWithShape="1">
                <a:blip r:embed="rId1"/>
                <a:stretch>
                  <a:fillRect l="-2" t="-25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h53.jpg" descr="id:21474940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08177" y="3429000"/>
            <a:ext cx="6896017" cy="18722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2"/>
              <p:cNvSpPr txBox="1"/>
              <p:nvPr/>
            </p:nvSpPr>
            <p:spPr bwMode="auto">
              <a:xfrm>
                <a:off x="360854" y="5373216"/>
                <a:ext cx="11485848" cy="956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总反应的化学方程式为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m:rPr>
                              <m:nor/>
                            </m:rPr>
                            <a:rPr lang="en-US" altLang="zh-CN" b="1">
                              <a:latin typeface="Cambria Math" panose="02040503050406030204" pitchFamily="18" charset="0"/>
                            </a:rPr>
                            <m:t>Cu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</m:t>
                              </m:r>
                              <m:r>
                                <a:rPr lang="zh-CN" altLang="en-US" b="1">
                                  <a:latin typeface="Cambria Math" panose="02040503050406030204" pitchFamily="18" charset="0"/>
                                </a:rPr>
                                <m:t>△</m:t>
                              </m:r>
                              <m:r>
                                <a:rPr lang="en-US" altLang="zh-CN" b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e>
                          </m:acc>
                        </m:e>
                      </m:mr>
                    </m:m>
                    <m:r>
                      <a:rPr lang="zh-CN" altLang="en-US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373216"/>
                <a:ext cx="11485848" cy="956352"/>
              </a:xfrm>
              <a:prstGeom prst="rect">
                <a:avLst/>
              </a:prstGeom>
              <a:blipFill rotWithShape="1">
                <a:blip r:embed="rId3"/>
                <a:stretch>
                  <a:fillRect l="-2" t="-50" r="1" b="-164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06710"/>
            <a:ext cx="4104456" cy="3429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35766" y="1268760"/>
            <a:ext cx="710936" cy="3429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761577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）醇的催化氧化反应规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律</a:t>
                </a:r>
                <a:endParaRPr lang="en-US" altLang="zh-CN" sz="23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醇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在加热和有催化剂（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如铜或银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）存在的条件下，可以发生催化氧化反应生成醛，</a:t>
                </a:r>
                <a:r>
                  <a:rPr lang="zh-CN" altLang="zh-CN" sz="2300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但并不是所有的醇都能被氧化生成醛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代表烃基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）结构的醇，在一定条件下都能被催化氧化成醛：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2R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sz="23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催化剂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sz="23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3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  <m:r>
                                <a:rPr lang="zh-CN" altLang="zh-CN" sz="23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△</m:t>
                              </m:r>
                              <m:r>
                                <a:rPr lang="en-US" altLang="zh-CN" sz="23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2R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:endParaRPr lang="en-US" altLang="zh-CN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构的醇，在一定条件下也能被氧化，但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酮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25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构的醇通常情况下不能被催化氧化。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761577"/>
              </a:xfrm>
              <a:blipFill rotWithShape="1">
                <a:blip r:embed="rId2"/>
                <a:stretch>
                  <a:fillRect l="-2" t="-9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/>
          <p:cNvPicPr/>
          <p:nvPr/>
        </p:nvPicPr>
        <p:blipFill>
          <a:blip r:embed="rId3"/>
          <a:stretch>
            <a:fillRect/>
          </a:stretch>
        </p:blipFill>
        <p:spPr>
          <a:xfrm>
            <a:off x="807067" y="5318460"/>
            <a:ext cx="1584176" cy="1307866"/>
          </a:xfrm>
          <a:prstGeom prst="rect">
            <a:avLst/>
          </a:prstGeom>
        </p:spPr>
      </p:pic>
      <p:pic>
        <p:nvPicPr>
          <p:cNvPr id="13" name="图片 12"/>
          <p:cNvPicPr/>
          <p:nvPr/>
        </p:nvPicPr>
        <p:blipFill>
          <a:blip r:embed="rId4"/>
          <a:stretch>
            <a:fillRect/>
          </a:stretch>
        </p:blipFill>
        <p:spPr>
          <a:xfrm>
            <a:off x="838622" y="4366755"/>
            <a:ext cx="1516345" cy="856663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5"/>
          <a:stretch>
            <a:fillRect/>
          </a:stretch>
        </p:blipFill>
        <p:spPr>
          <a:xfrm>
            <a:off x="795762" y="3458279"/>
            <a:ext cx="1668293" cy="8134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知识过.eps" descr="id:2147487985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pic>
        <p:nvPicPr>
          <p:cNvPr id="12" name="知识点1.eps" descr="id:21474914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20590"/>
            <a:ext cx="1296144" cy="358243"/>
          </a:xfrm>
          <a:prstGeom prst="rect">
            <a:avLst/>
          </a:prstGeom>
        </p:spPr>
      </p:pic>
      <p:sp>
        <p:nvSpPr>
          <p:cNvPr id="13" name="内容占位符 1"/>
          <p:cNvSpPr txBox="1"/>
          <p:nvPr/>
        </p:nvSpPr>
        <p:spPr bwMode="auto">
          <a:xfrm>
            <a:off x="360854" y="13425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物理性质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d787.jpg" descr="id:21474938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2564904"/>
            <a:ext cx="6109346" cy="164050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91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08112" cy="32515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山西晋城市第一中学高一期中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）乙醇分子中的各化学键如图所示。下列关于乙醇分子在各种反应中断裂键的说法，不正确的是（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和金属钠反应时键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在铜催化共热条件下与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反应时断裂键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在空气中完全燃烧时键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都断裂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乙醇是电解质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断裂电离出氢离子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y35-50.jpg" descr="id:21474940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51390" y="2226558"/>
            <a:ext cx="3390832" cy="186579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属钠与乙醇反应时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钠置换羟基上的氢原子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乙醇在铜催化共热条件下和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反应生成乙醛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乙醇中的键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燃烧时乙醇分子中所有的化学键发生断裂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都断裂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乙醇是非电解质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在水中不能电离出氢离子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7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13" y="3159055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342678" y="2996952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3717032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羟基所连碳原子上没有氢原子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对应的醇类不能被催化氧化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羟基所连碳原子上有一个氢原子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对应的醇类能被催化氧化生成酮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羟基所连碳原子上有两个氢原子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对应的醇类能被催化氧化生成醛。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顿有所悟.eps" descr="id:21474906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5968" y="3835617"/>
            <a:ext cx="164147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3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见物质中羟基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46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46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的活泼性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26734" y="1484968"/>
              <a:ext cx="11384514" cy="41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84747"/>
                    <a:gridCol w="1512168"/>
                    <a:gridCol w="2411717"/>
                    <a:gridCol w="2088232"/>
                    <a:gridCol w="2187650"/>
                  </a:tblGrid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640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电离程度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微弱电离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部分电离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部分电离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酸碱性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弱酸性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弱酸性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71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13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7280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羟基中氢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的活泼性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en-US" altLang="zh-CN" sz="2400" b="1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en-US" sz="2400" b="1">
                                      <a:latin typeface="仿宋" panose="02010609060101010101" pitchFamily="49" charset="-122"/>
                                      <a:ea typeface="仿宋" panose="02010609060101010101" pitchFamily="49" charset="-122"/>
                                    </a:rPr>
                                    <m:t>逐渐增强</m:t>
                                  </m:r>
                                </m:e>
                              </m:groupChr>
                            </m:oMath>
                          </a14:m>
                          <a:r>
                            <a:rPr lang="en-US" altLang="zh-CN" sz="2400" dirty="0" smtClean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/>
            </p:nvGraphicFramePr>
            <p:xfrm>
              <a:off x="426734" y="1484968"/>
              <a:ext cx="11384514" cy="419614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184747"/>
                    <a:gridCol w="1512168"/>
                    <a:gridCol w="2411717"/>
                    <a:gridCol w="2088232"/>
                    <a:gridCol w="2187650"/>
                  </a:tblGrid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乙酸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640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电离程度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微弱电离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部分电离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部分电离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酸碱性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中性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弱酸性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弱酸性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1768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871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5113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8011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羟基中氢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的活泼性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4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92653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229" y="1028383"/>
            <a:ext cx="1167995" cy="375767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有机物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的结构简式为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。下列有关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性质的叙述，错误的是（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二者的物质的量之比为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和金属钠完全反应时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二者的物质的量之比为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的水溶液呈酸性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在浓硫酸作用下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既可以和乙酸反应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又能和乙醇反应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692696"/>
            <a:ext cx="2952328" cy="118202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以物质的量之比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个羧基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以物质的量之比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个羧基和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AEEF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都能和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以物质的量之比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以物质的量之比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电离出氢离子而使其溶液呈酸性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能和碳酸氢钠反应生成二氧化碳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在浓硫酸的催化作用下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和乙酸能发生酯化反应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能和乙醇发生酯化反应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913" y="4455199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342678" y="4293096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pic>
        <p:nvPicPr>
          <p:cNvPr id="10" name="24解析.eps" descr="id:2147491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11" name="箭头右.eps" descr="id:21474940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31310" y="1844824"/>
            <a:ext cx="298891" cy="235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719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羟基化合物的反应规律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能与金属钠反应的有机物含有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反应关系为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2ROH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2RCOOH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的有机物一定含有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反应关系为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2RCOOH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8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52649"/>
            <a:ext cx="1993898" cy="43751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12344" y="4212462"/>
            <a:ext cx="2442984" cy="3429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704" y="4771274"/>
            <a:ext cx="648072" cy="342900"/>
          </a:xfrm>
          <a:prstGeom prst="rect">
            <a:avLst/>
          </a:prstGeom>
        </p:spPr>
      </p:pic>
      <p:pic>
        <p:nvPicPr>
          <p:cNvPr id="3" name="要点3.eps" descr="id:21474918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3338" y="908720"/>
            <a:ext cx="1025364" cy="360128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酸的酯化反应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酯化反应的机理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通常用同位素示踪原子法来证明。如用含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的乙醇与乙酸反应，可以发现生成物乙酸乙酯中含有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300000"/>
              </a:lnSpc>
              <a:spcAft>
                <a:spcPts val="0"/>
              </a:spcAft>
            </a:pPr>
            <a:r>
              <a:rPr lang="en-US" altLang="zh-CN" sz="105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发生酯化反应时，有机酸断开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键，醇分子断开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键，即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羟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基，醇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2806085"/>
            <a:ext cx="3240360" cy="1054963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342678" y="3009305"/>
            <a:ext cx="2016224" cy="9237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166" y="3212976"/>
            <a:ext cx="1343025" cy="8953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h54.jpg" descr="id:21474941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02918" y="1412776"/>
            <a:ext cx="5191669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注意事项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）仪器及操作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916832"/>
          <a:ext cx="11305256" cy="4051125"/>
        </p:xfrm>
        <a:graphic>
          <a:graphicData uri="http://schemas.openxmlformats.org/drawingml/2006/table">
            <a:tbl>
              <a:tblPr firstRow="1" firstCol="1" bandRow="1"/>
              <a:tblGrid>
                <a:gridCol w="2880320"/>
                <a:gridCol w="8424936"/>
              </a:tblGrid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酒精灯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用酒精灯加热的目的是加快反应速率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使生成的乙酸乙酯及时蒸出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从而提高乙酸的转化率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碎瓷片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加热前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试管中常加入几片碎瓷片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目的是防止液体暴沸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导管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盛放饱和碳酸钠溶液的试管中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导管末端在液面上方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</a:t>
                      </a:r>
                      <a:r>
                        <a:rPr lang="en-US" alt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alt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alt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防</a:t>
                      </a:r>
                      <a:r>
                        <a:rPr lang="en-US" alt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倒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试管倾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斜</a:t>
                      </a:r>
                      <a:r>
                        <a:rPr lang="en-US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角的目的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增大受热面积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均匀加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热的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目的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加快反应速率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并将生成的乙酸乙酯及时蒸出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有利于乙酸乙酯的生成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10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反应物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加入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的顺序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先加入乙醇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然后边振荡试管边慢慢加入浓硫酸和乙酸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酯的分离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对于生成的酯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通常用分液漏斗进行分液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其中乙酸乙酯位于上层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）几种试剂的作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450464"/>
          <a:ext cx="1136812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520280"/>
                <a:gridCol w="884784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浓硫酸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作催化剂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加快反应速率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作吸水剂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提高反应物的转化率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饱和碳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溶解乙醇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吸收乙酸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减小乙酸乙酯的溶解度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便于液体分层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1"/>
          <p:cNvSpPr txBox="1"/>
          <p:nvPr/>
        </p:nvSpPr>
        <p:spPr bwMode="auto">
          <a:xfrm>
            <a:off x="360854" y="3856980"/>
            <a:ext cx="11485848" cy="230832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酯化反应的特点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酯化反应属于可逆反应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反应物的转化率不能为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C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的目的是尽量减少乙酸、乙醇的挥发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提高乙酸、乙醇的转化率。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04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9884" y="3938866"/>
            <a:ext cx="1778898" cy="41502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532" y="5098881"/>
            <a:ext cx="2897076" cy="3429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21524" y="5026873"/>
            <a:ext cx="2969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chemeClr val="tx1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加热的温度不能过高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4" y="1340768"/>
          <a:ext cx="11440129" cy="5137745"/>
        </p:xfrm>
        <a:graphic>
          <a:graphicData uri="http://schemas.openxmlformats.org/drawingml/2006/table">
            <a:tbl>
              <a:tblPr firstRow="1" firstCol="1" bandRow="1"/>
              <a:tblGrid>
                <a:gridCol w="1100540"/>
                <a:gridCol w="2643876"/>
                <a:gridCol w="7695713"/>
              </a:tblGrid>
              <a:tr h="56574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7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6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0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87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球棍模型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745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空间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填充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30" name="图片 42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029" y="2132856"/>
            <a:ext cx="1756692" cy="100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d7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338" y="4612427"/>
            <a:ext cx="1122075" cy="69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d7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301" y="5660630"/>
            <a:ext cx="1008112" cy="70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3.eps" descr="id:21474918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9654" y="874216"/>
            <a:ext cx="1335072" cy="430615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天津市第四十一中学高三开学考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）使用如图所示装置制备乙酸乙酯。下列说法正确的是（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缓缓加入浓硫酸中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球形干燥管的作用是防倒吸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试管中油层在下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cy35-51.jpg" descr="id:21474941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55245" y="1628800"/>
            <a:ext cx="3639569" cy="253364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硫酸溶解放出大量的热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加入浓硫酸中可能造成液体飞溅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应先加入乙醇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再沿器壁缓缓加入浓硫酸、乙酸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溶液应使用饱和碳酸钠溶液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吸收未反应的乙酸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溶解乙醇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降低乙酸乙酯的溶解度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制备的乙酸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试管内盛放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会使乙酸乙酯发生水解而使乙酸乙酯损失。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酯中混有乙醇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乙醇易溶于水、乙酸能迅速与饱和碳酸钠溶液反应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从而易出现倒吸现象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而球形干燥管的体积较大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有防倒吸的作用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乙酸乙酯的密度小于水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故试管中油层在上面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9173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702718" y="2341637"/>
            <a:ext cx="298891" cy="2359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33" y="4877916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342678" y="4721241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pic>
        <p:nvPicPr>
          <p:cNvPr id="8" name="24解析.eps" descr="id:2147491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9" name="cy35-51.jpg" descr="id:214749413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11230" y="4365104"/>
            <a:ext cx="2736304" cy="1904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660"/>
            <a:ext cx="11485848" cy="3346237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备乙酸乙酯实验中的注意事项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试剂的加入顺序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先加入乙醇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然后沿器壁慢慢加入浓硫酸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冷却后再加入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导管末端不能插入饱和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防止挥发出来的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溶于溶液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造成倒吸。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浓硫酸的作用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催化剂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加快反应速率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和吸水剂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提高反应物的转化率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88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8504"/>
            <a:ext cx="1993898" cy="43751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660"/>
            <a:ext cx="11485848" cy="28623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溶液的作用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中和乙酸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溶解乙醇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降低乙酸乙酯在水中的溶解度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提高水溶液的密度以加速乙酸乙酯与水溶液的分层。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836712"/>
            <a:ext cx="11485848" cy="4593565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机物中的基团通常都不带电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应注意与酸根离子、氢氧根离子的差别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其中羟基与氢氧根离子的区别如下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99312"/>
            <a:ext cx="1872208" cy="36953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04691" y="2060848"/>
          <a:ext cx="11207139" cy="3127756"/>
        </p:xfrm>
        <a:graphic>
          <a:graphicData uri="http://schemas.openxmlformats.org/drawingml/2006/table">
            <a:tbl>
              <a:tblPr firstRow="1" firstCol="1" bandRow="1"/>
              <a:tblGrid>
                <a:gridCol w="3502283"/>
                <a:gridCol w="3024336"/>
                <a:gridCol w="4680520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氢氧根离子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书写方法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1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电中性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显负电性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电子数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086" y="3284984"/>
            <a:ext cx="1152128" cy="68296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7494" y="3356992"/>
            <a:ext cx="1587377" cy="5760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）与钠的反应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实验探究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2558008"/>
          <a:ext cx="1136812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528392"/>
                <a:gridCol w="7839728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向无水乙醇中放入金属钠后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试管中有气泡产生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放出的气体可在空气中安静地燃烧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火焰呈淡蓝色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烧杯壁上有水珠生成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迅速倒转烧杯后向其中加入澄清石灰水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澄清石灰水不变浑浊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7" name="d790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47" y="3423419"/>
            <a:ext cx="2964043" cy="133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1948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实验结论：金属钠置换了乙醇分子中的羟基氢，生成了乙醇钠和氢气。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化学方程式：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194814"/>
              </a:xfrm>
              <a:blipFill rotWithShape="1">
                <a:blip r:embed="rId1"/>
                <a:stretch>
                  <a:fillRect l="-2" t="-53" r="1" b="-35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/>
          <p:nvPr/>
        </p:nvSpPr>
        <p:spPr bwMode="auto">
          <a:xfrm>
            <a:off x="360854" y="2154738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或其他活泼金属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只能置换羟基上的氢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不能置换其他氢。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317338"/>
            <a:ext cx="1872208" cy="36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20242"/>
                <a:ext cx="11485848" cy="1715726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）氧化反应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完全燃烧：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sz="2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点燃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sz="22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200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催化氧化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en-US" altLang="zh-CN" sz="22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20242"/>
                <a:ext cx="11485848" cy="1715726"/>
              </a:xfrm>
              <a:blipFill rotWithShape="1">
                <a:blip r:embed="rId1"/>
                <a:stretch>
                  <a:fillRect l="-2" t="-9" r="1" b="-2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91138" y="2539026"/>
              <a:ext cx="11455564" cy="341407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68433"/>
                    <a:gridCol w="9487131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在空气中灼烧过的铜丝表面由黑变红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试管中的液体有刺激性气味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ox>
                                      <m:boxPr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boxPr>
                                      <m:e>
                                        <m:groupChr>
                                          <m:groupChrPr>
                                            <m:chr m:val="→"/>
                                            <m:vertJc m:val="bot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groupChrPr>
                                          <m:e>
                                            <m:r>
                                              <a:rPr lang="en-US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/>
                                                <a:cs typeface="Times New Roman" panose="02020603050405020304" pitchFamily="18" charset="0"/>
                                              </a:rPr>
                                              <m:t>𝐂𝐮</m:t>
                                            </m:r>
                                            <m:r>
                                              <a:rPr lang="en-US" sz="2400" b="1" i="1" smtClean="0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libri" panose="020F0502020204030204"/>
                                                <a:cs typeface="Times New Roman" panose="02020603050405020304" pitchFamily="18" charset="0"/>
                                              </a:rPr>
                                              <m:t>  </m:t>
                                            </m:r>
                                          </m:e>
                                        </m:groupChr>
                                      </m:e>
                                    </m:box>
                                  </m:e>
                                </m:mr>
                                <m:mr>
                                  <m:e>
                                    <m:r>
                                      <a:rPr lang="en-US" sz="2400" b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/>
                                        <a:cs typeface="Times New Roman" panose="02020603050405020304" pitchFamily="18" charset="0"/>
                                      </a:rPr>
                                      <m:t>△</m:t>
                                    </m:r>
                                  </m:e>
                                </m:mr>
                              </m:m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91138" y="2539026"/>
              <a:ext cx="11455564" cy="341407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968433"/>
                    <a:gridCol w="9487131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105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在空气中灼烧过的铜丝表面由黑变红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试管中的液体有刺激性气味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753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121" name="d7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272" y="2657164"/>
            <a:ext cx="1728192" cy="147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内容占位符 4"/>
          <p:cNvSpPr txBox="1"/>
          <p:nvPr/>
        </p:nvSpPr>
        <p:spPr bwMode="auto">
          <a:xfrm>
            <a:off x="360854" y="6048837"/>
            <a:ext cx="11485848" cy="48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乙醇与酸性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sz="2200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溶液或酸性重铬酸钾溶液反应直接被氧化成乙酸。</a:t>
            </a: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知识点2.eps" descr="id:21474915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08719"/>
            <a:ext cx="1353907" cy="3600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分子结构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80577" y="1988840"/>
          <a:ext cx="11466125" cy="4286250"/>
        </p:xfrm>
        <a:graphic>
          <a:graphicData uri="http://schemas.openxmlformats.org/drawingml/2006/table">
            <a:tbl>
              <a:tblPr firstRow="1" firstCol="1" bandRow="1"/>
              <a:tblGrid>
                <a:gridCol w="2784483"/>
                <a:gridCol w="868164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羧基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空间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填充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模型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8" name="图片 4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254" y="2708919"/>
            <a:ext cx="2088232" cy="119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d7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302" y="5246637"/>
            <a:ext cx="1248139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物理性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1467624"/>
          <a:ext cx="11377266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96211"/>
                <a:gridCol w="1896211"/>
                <a:gridCol w="1464162"/>
                <a:gridCol w="2592288"/>
                <a:gridCol w="1632183"/>
                <a:gridCol w="189621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俗名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气味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挥发性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醋酸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强烈刺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激性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气味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易挥发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内容占位符 1"/>
          <p:cNvSpPr txBox="1"/>
          <p:nvPr/>
        </p:nvSpPr>
        <p:spPr bwMode="auto">
          <a:xfrm>
            <a:off x="360854" y="2852936"/>
            <a:ext cx="11485848" cy="579967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温度低于其熔点时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乙酸凝结成像冰一样的晶体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故又称冰醋酸。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04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9884" y="2934822"/>
            <a:ext cx="1778898" cy="415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4828</Words>
  <Application>WPS 演示</Application>
  <PresentationFormat>自定义</PresentationFormat>
  <Paragraphs>526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Calibri</vt:lpstr>
      <vt:lpstr>Arial Unicode MS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457</cp:revision>
  <dcterms:created xsi:type="dcterms:W3CDTF">2020-11-06T05:24:00Z</dcterms:created>
  <dcterms:modified xsi:type="dcterms:W3CDTF">2025-10-27T01:45:31Z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5A502178AAB74906BAA9B308E42771BD_12</vt:lpwstr>
  </property>
</Properties>
</file>